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6" r:id="rId6"/>
    <p:sldId id="258" r:id="rId7"/>
    <p:sldId id="260" r:id="rId8"/>
    <p:sldId id="261" r:id="rId9"/>
    <p:sldId id="269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4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3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3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3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3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3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5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834D-5236-44CB-A598-EBAD734A11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FC90-EA91-431F-B41E-0571CBE53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44942"/>
            <a:ext cx="9144000" cy="2387600"/>
          </a:xfrm>
        </p:spPr>
        <p:txBody>
          <a:bodyPr/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Гемофилия – «царская болезнь»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C9F08BB6-1F06-4892-9B3C-896934766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ru-RU" dirty="0"/>
              <a:t>Подготовлено УЗ «Брестская центральная поликлиника»</a:t>
            </a:r>
          </a:p>
        </p:txBody>
      </p:sp>
    </p:spTree>
    <p:extLst>
      <p:ext uri="{BB962C8B-B14F-4D97-AF65-F5344CB8AC3E}">
        <p14:creationId xmlns:p14="http://schemas.microsoft.com/office/powerpoint/2010/main" val="323929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286603"/>
            <a:ext cx="416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Профилактика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080" y="748268"/>
            <a:ext cx="41898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Важнейшее профилактическое мероприятие – медико-генетическое консультирование вступающих в брак. При браке больного гемофилией и женщины-кондуктора гемофилии детей иметь не рекомендуют. У здоровой женщины, состоящей в браке с больным, на 14 – 16-й неделе беременности методом </a:t>
            </a:r>
            <a:r>
              <a:rPr lang="ru-RU" dirty="0" err="1"/>
              <a:t>трансабдоминального</a:t>
            </a:r>
            <a:r>
              <a:rPr lang="ru-RU" dirty="0"/>
              <a:t> </a:t>
            </a:r>
            <a:r>
              <a:rPr lang="ru-RU" dirty="0" err="1"/>
              <a:t>амниоцентеза</a:t>
            </a:r>
            <a:r>
              <a:rPr lang="ru-RU" dirty="0"/>
              <a:t> устанавливается пол плода. Если будущий ребёнок – девочка, то матери рекомендуют прервать беременность, поскольку существует опасность распространения гемофилии через женщину-кондуктора. При браке здорового мужчины и женщины-кондуктора детей иметь не рекомендуют в связи с вероятностью рождения мужчины, больного гемофилией или женщины-кондуктора.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27" y="0"/>
            <a:ext cx="5644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237783"/>
            <a:ext cx="116688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сожалению, болезнь не побеждена и сегодня. Лечение гемофилии на сегодняшний день доступно в основном больным гемофилией, живущих в развитых странах. </a:t>
            </a:r>
            <a:r>
              <a:rPr lang="ru-RU" sz="2000" dirty="0">
                <a:solidFill>
                  <a:srgbClr val="1F1F1F"/>
                </a:solidFill>
                <a:latin typeface="Google Sans"/>
              </a:rPr>
              <a:t>В Беларуси, по данным Р</a:t>
            </a:r>
            <a:r>
              <a:rPr lang="ru-RU" sz="2000" dirty="0" smtClean="0">
                <a:solidFill>
                  <a:srgbClr val="1F1F1F"/>
                </a:solidFill>
                <a:latin typeface="Google Sans"/>
              </a:rPr>
              <a:t>еспубликанского </a:t>
            </a:r>
            <a:r>
              <a:rPr lang="ru-RU" sz="2000" dirty="0">
                <a:solidFill>
                  <a:srgbClr val="1F1F1F"/>
                </a:solidFill>
                <a:latin typeface="Google Sans"/>
              </a:rPr>
              <a:t>центра </a:t>
            </a:r>
            <a:r>
              <a:rPr lang="ru-RU" sz="2000" dirty="0" err="1" smtClean="0">
                <a:solidFill>
                  <a:srgbClr val="1F1F1F"/>
                </a:solidFill>
                <a:latin typeface="Google Sans"/>
              </a:rPr>
              <a:t>коагулопатий</a:t>
            </a:r>
            <a:r>
              <a:rPr lang="ru-RU" sz="2000" dirty="0" smtClean="0">
                <a:solidFill>
                  <a:srgbClr val="1F1F1F"/>
                </a:solidFill>
                <a:latin typeface="Google Sans"/>
              </a:rPr>
              <a:t>, </a:t>
            </a:r>
            <a:r>
              <a:rPr lang="ru-RU" sz="2000" dirty="0">
                <a:solidFill>
                  <a:srgbClr val="1F1F1F"/>
                </a:solidFill>
                <a:latin typeface="Google Sans"/>
              </a:rPr>
              <a:t>на учете состоят </a:t>
            </a:r>
            <a:r>
              <a:rPr lang="ru-RU" sz="2000" dirty="0">
                <a:solidFill>
                  <a:srgbClr val="C00000"/>
                </a:solidFill>
                <a:latin typeface="Google Sans"/>
              </a:rPr>
              <a:t>513</a:t>
            </a:r>
            <a:r>
              <a:rPr lang="ru-RU" sz="2000" dirty="0">
                <a:solidFill>
                  <a:srgbClr val="040C28"/>
                </a:solidFill>
                <a:latin typeface="Google Sans"/>
              </a:rPr>
              <a:t> человек с гемофилией А, из них </a:t>
            </a:r>
            <a:r>
              <a:rPr lang="ru-RU" sz="2000" dirty="0">
                <a:solidFill>
                  <a:srgbClr val="C00000"/>
                </a:solidFill>
                <a:latin typeface="Google Sans"/>
              </a:rPr>
              <a:t>281</a:t>
            </a:r>
            <a:r>
              <a:rPr lang="ru-RU" sz="2000" dirty="0">
                <a:solidFill>
                  <a:srgbClr val="040C28"/>
                </a:solidFill>
                <a:latin typeface="Google Sans"/>
              </a:rPr>
              <a:t> человек с тяжелой формой.</a:t>
            </a:r>
            <a:r>
              <a:rPr lang="ru-RU" sz="2000">
                <a:solidFill>
                  <a:srgbClr val="1F1F1F"/>
                </a:solidFill>
                <a:latin typeface="Google Sans"/>
              </a:rPr>
              <a:t> </a:t>
            </a:r>
            <a:r>
              <a:rPr lang="ru-RU" sz="2000" smtClean="0">
                <a:solidFill>
                  <a:srgbClr val="040C28"/>
                </a:solidFill>
                <a:latin typeface="Google Sans"/>
              </a:rPr>
              <a:t>С </a:t>
            </a:r>
            <a:r>
              <a:rPr lang="ru-RU" sz="2000" dirty="0">
                <a:solidFill>
                  <a:srgbClr val="040C28"/>
                </a:solidFill>
                <a:latin typeface="Google Sans"/>
              </a:rPr>
              <a:t>гемофилией Б на учете состоят </a:t>
            </a:r>
            <a:r>
              <a:rPr lang="ru-RU" sz="2000" dirty="0">
                <a:solidFill>
                  <a:srgbClr val="C00000"/>
                </a:solidFill>
                <a:latin typeface="Google Sans"/>
              </a:rPr>
              <a:t>124</a:t>
            </a:r>
            <a:r>
              <a:rPr lang="ru-RU" sz="2000" dirty="0">
                <a:solidFill>
                  <a:srgbClr val="040C28"/>
                </a:solidFill>
                <a:latin typeface="Google Sans"/>
              </a:rPr>
              <a:t> человека, из них </a:t>
            </a:r>
            <a:r>
              <a:rPr lang="ru-RU" sz="2000" dirty="0">
                <a:solidFill>
                  <a:srgbClr val="C00000"/>
                </a:solidFill>
                <a:latin typeface="Google Sans"/>
              </a:rPr>
              <a:t>59</a:t>
            </a:r>
            <a:r>
              <a:rPr lang="ru-RU" sz="2000" dirty="0">
                <a:solidFill>
                  <a:srgbClr val="040C28"/>
                </a:solidFill>
                <a:latin typeface="Google Sans"/>
              </a:rPr>
              <a:t> пациентов с тяжелой формой заболевания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7" y="2292351"/>
            <a:ext cx="4449170" cy="4417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423" y="3036015"/>
            <a:ext cx="7009719" cy="26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368490"/>
            <a:ext cx="551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Определение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081" y="1036431"/>
            <a:ext cx="418986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</a:rPr>
              <a:t>Свертывание крови</a:t>
            </a:r>
            <a:r>
              <a:rPr lang="ru-RU" altLang="ru-RU" dirty="0"/>
              <a:t> — сложный биологический комплекс процессов образования в крови нитей белка фибрина, формирующих тромб, в результате чего кровь теряет текучесть, приобретая творожистую консистенцию.</a:t>
            </a:r>
            <a:endParaRPr lang="ru-RU" altLang="ru-RU" b="1" dirty="0"/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Коагуляция</a:t>
            </a:r>
            <a:r>
              <a:rPr lang="ru-RU" altLang="ru-RU" dirty="0">
                <a:solidFill>
                  <a:srgbClr val="C00000"/>
                </a:solidFill>
              </a:rPr>
              <a:t> </a:t>
            </a:r>
            <a:r>
              <a:rPr lang="ru-RU" altLang="ru-RU" dirty="0"/>
              <a:t>— сам процесс свёртывания крови. При разрушении стенки сосуда тромбоциты собираются у места травмы и выделяют </a:t>
            </a:r>
            <a:r>
              <a:rPr lang="ru-RU" altLang="ru-RU" dirty="0" err="1"/>
              <a:t>тромбопластин</a:t>
            </a:r>
            <a:r>
              <a:rPr lang="ru-RU" altLang="ru-RU" dirty="0"/>
              <a:t>, который, наряду с кальцием, витамином К и протромбином, способствует превращению фибриногена в фибрин. Образуются сети фибрина, где задерживаются форменные элементы крови. Это и является сгустком крови — тромбом. Процесс коагуляции длится 3—8 мин.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14" y="1036431"/>
            <a:ext cx="6971996" cy="49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0" y="373924"/>
            <a:ext cx="551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Определение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080" y="1036431"/>
            <a:ext cx="482836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Гемофилия</a:t>
            </a:r>
            <a:r>
              <a:rPr lang="ru-RU" dirty="0"/>
              <a:t> - наследственное заболевание, которое нарушает процесс свертывания крови, что вызвано врожденным отсутствием или уменьшением количества факторов, способствующих этому процессу.</a:t>
            </a:r>
          </a:p>
          <a:p>
            <a:endParaRPr lang="ru-RU" dirty="0"/>
          </a:p>
          <a:p>
            <a:r>
              <a:rPr lang="ru-RU" dirty="0"/>
              <a:t>Болезнь характеризуется нарушением свертываемости крови и проявляется в виде частых кровоизлияний в суставы, мышцы и внутренние органы, которые могут происходить как в связи с травмами, часто незначительными, так и спонтанно</a:t>
            </a:r>
          </a:p>
          <a:p>
            <a:endParaRPr lang="ru-RU" dirty="0"/>
          </a:p>
          <a:p>
            <a:r>
              <a:rPr lang="ru-RU" dirty="0"/>
              <a:t>Болезнь проявляется только у лиц мужского пола, женщины являются носителями гена гемофилии. Каждый родившийся у этой женщины мальчик имеет 50 % шанс стать больным гемофилией. Носители обычно не имеют никаких признаков заболевания.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1036431"/>
            <a:ext cx="6559510" cy="49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64" y="329275"/>
            <a:ext cx="11336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«Царская болезнь» </a:t>
            </a:r>
            <a:r>
              <a:rPr lang="ru-RU" dirty="0"/>
              <a:t>– так называют гемофилию. Она стала причиной ранней смерти многих наследников правящих династий Великобритании, Германии, Испании и России, распространялась среди потомков британской королевы Виктории, у которой, видимо, и произошла мутация гена.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93" t="18309" r="1145" b="14625"/>
          <a:stretch/>
        </p:blipFill>
        <p:spPr>
          <a:xfrm>
            <a:off x="1705970" y="1615349"/>
            <a:ext cx="8639033" cy="44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0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221" y="367690"/>
            <a:ext cx="46493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Виды гемофилий: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u="sng" dirty="0"/>
              <a:t>Гемофилия А</a:t>
            </a:r>
            <a:r>
              <a:rPr lang="ru-RU" dirty="0"/>
              <a:t> (классическая гемофилия) обусловлена дефицитом фактора VIII антигемофильного глобулина (АГГ) составляет 70 - 80 % от всех случаев заболевания, </a:t>
            </a:r>
          </a:p>
          <a:p>
            <a:pPr marL="342900" indent="-342900">
              <a:buAutoNum type="arabicPeriod"/>
            </a:pPr>
            <a:r>
              <a:rPr lang="ru-RU" u="sng" dirty="0"/>
              <a:t>Гемофилия В (</a:t>
            </a:r>
            <a:r>
              <a:rPr lang="ru-RU" dirty="0"/>
              <a:t>болезнь </a:t>
            </a:r>
            <a:r>
              <a:rPr lang="ru-RU" dirty="0" err="1"/>
              <a:t>Кристмаса</a:t>
            </a:r>
            <a:r>
              <a:rPr lang="ru-RU" dirty="0"/>
              <a:t>, рождественская болезнь) связана с дефицитом фактора IX. составляет 6 -13% от всех случаев заболевания На дефицит этих двух факторов свертывания приходится 96 - 98 % всех наследственных </a:t>
            </a:r>
            <a:r>
              <a:rPr lang="ru-RU" dirty="0" err="1"/>
              <a:t>коагулопатий</a:t>
            </a:r>
            <a:r>
              <a:rPr lang="ru-RU" dirty="0"/>
              <a:t>. </a:t>
            </a:r>
          </a:p>
          <a:p>
            <a:pPr marL="342900" indent="-342900">
              <a:buAutoNum type="arabicPeriod"/>
            </a:pPr>
            <a:r>
              <a:rPr lang="ru-RU" u="sng" dirty="0"/>
              <a:t>Гемофилия С </a:t>
            </a:r>
            <a:r>
              <a:rPr lang="ru-RU" dirty="0"/>
              <a:t>(болезнь Розенталя) связана с дефицитом ХI фактора. Ген гемофилии С фиксируется на U хромосоме, заболевание аутосомное, болеют девочки и мальчики, встречается в гетеро- и гомозиготной формах. Гомозиготная форма протекает тяжело.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700" y="202966"/>
            <a:ext cx="5371997" cy="60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204716"/>
            <a:ext cx="394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Проявление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74257" y="435548"/>
            <a:ext cx="47312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Первые проявления кровоточивости у больных гемофилией развиваются чаще всего в то время, когда ребенок начинает ходить или подвергается бытовым травмам. У некоторых больных первые признаки гемофилии выявляются уже в период новорожденности (синяки на теле). Дети, страдающие гемофилией, отличаются хрупкостью, бледной тонкой кожей и слабо развитым подкожным жировым слоем. Кровотечения по сравнению с вызвавшей их причиной всегда бывают чрезмерными. Наряду с подкожными, внутримышечными, межмышечными наблюдаются кровоизлияния во внутренние органы, а также кровоизлияния в суставы, протекающие с повышением температуры. Чаще всего поражаются крупные суставы. Повторные кровоизлияния в один и тот же сустав ведут к воспалительным изменениям его, деформации и ограничению подвижности.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1449872"/>
            <a:ext cx="6782937" cy="45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3" y="163774"/>
            <a:ext cx="397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Диагностика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194" y="625439"/>
            <a:ext cx="51452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Тяжесть течения гемофилии зависит от уровня фактора свертывания крови и традиционно выражается в проценте от средней обычной свертывающей активности, которая определяется как 100%. Носители гемофилии часто имеют сниженный уровень фактора в крови. Степень тяжести течения болезни определяется по уровню активности фактора VIII и фактора IX в процентном содержании от нормальной активности в крови: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более 200% - наивысшие уровни, обнаруживаемые при беременности;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50%-200% - нормальный уровень активности факторов VIII или IX;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25%-49% - примерно треть носителей имеет уровень, соответствующий нижнему пределу нормы или чуть меньше;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6%-24% - легкая форма гемофилии, при уровне активности фактора выше этой кровотечение даже в случае травмы нехарактерно;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1%-5% - гемофилия средней тяжести;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менее 1% - тяжелая форма гемофилии.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80" y="1337481"/>
            <a:ext cx="6055678" cy="4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1" y="204716"/>
            <a:ext cx="379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841" y="666381"/>
            <a:ext cx="31662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Лечение гемофилии включает в себя введение находящегося в дефиците у больного фактора свертывания крови непосредственно в вену пациента.</a:t>
            </a:r>
          </a:p>
          <a:p>
            <a:r>
              <a:rPr lang="ru-RU" dirty="0"/>
              <a:t>Учитывая, что при гемофилии внутримышечные и подкожные инъекции дают кровоизлияния, лекарства вводят преимущественно внутривенно или дают внутрь. Диету больных необходимо обогащать витаминами А, В, С, D, солями фосфора и кальция. Рекомендуются арахисовые орехи. При неосложненных кровоизлияниях в суставы показан полный покой, холод.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919" y="822420"/>
            <a:ext cx="7556310" cy="50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3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7229" y="644185"/>
            <a:ext cx="10072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>
                <a:solidFill>
                  <a:srgbClr val="C00000"/>
                </a:solidFill>
                <a:effectLst/>
                <a:latin typeface="Roboto"/>
              </a:rPr>
              <a:t>ИСТОРИЯ </a:t>
            </a:r>
            <a:r>
              <a:rPr lang="ru-RU" sz="2400" b="0" i="0" smtClean="0">
                <a:solidFill>
                  <a:srgbClr val="C00000"/>
                </a:solidFill>
                <a:effectLst/>
                <a:latin typeface="Roboto"/>
              </a:rPr>
              <a:t>ПОДХОДОВ </a:t>
            </a:r>
            <a:r>
              <a:rPr lang="ru-RU" sz="2400" b="0" i="0" dirty="0">
                <a:solidFill>
                  <a:srgbClr val="C00000"/>
                </a:solidFill>
                <a:effectLst/>
                <a:latin typeface="Roboto"/>
              </a:rPr>
              <a:t>В ЛЕЧЕНИИ ГЕМОФИЛИИ</a:t>
            </a:r>
          </a:p>
          <a:p>
            <a:pPr algn="ctr"/>
            <a:endParaRPr lang="ru-RU" sz="2400" b="0" i="0" dirty="0">
              <a:solidFill>
                <a:srgbClr val="C00000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· КОНЕЦ 40 -Х ГОДОВ 20 -ГО СТОЛЕТИЯ – ПЕРВЫЕ ПОПЫТКИ ФРАКЦИОНИРОВАНИЯ ПЛАЗМЫ ЧЕЛОВЕКА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</a:rPr>
              <a:t> · 60 -Е ГОДЫ 20 -ГО СТОЛЕТИЯ – СОЗДАНИЕ КРИОПРЕЦИПИТАТА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</a:rPr>
              <a:t>· 70 -Е ГОДЫ 20 -ГО СТОЛЕТИЯ – СОЗДАНИЕ ПЕРВЫХ ПРЕПАРАТОВ КОНЦЕНТРАТОВ СВЕРТЫВАНИЯ КРОВИ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</a:rPr>
              <a:t>· 80 -Е ГОДЫ 20 -ГО СТОЛЕТИЯ – ВЫПУСК ВЫСОКООЧИЩЕННЫХ ВИРУСБЕЗОПАСНЫХ КОНЦЕНТРАТОВ ФАКТОРОВ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</a:rPr>
              <a:t>· КОНЕЦ 20 -ГО СТОЛЕТИЯ – ПОЯВЛЕНИЕ РЕКОМБИНАНТНЫХ ПРЕПАРАТОВ ФАКТОРОВ СВЕРТЫВАНИЯ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</a:rPr>
              <a:t>· НАШИ ДНИ – ВОЗМОЖНОСТЬ ПРОФИЛАКТИЧЕСКОЙ ТЕРАПИИ ПАЦИЕНТОВ С ГЕМОФИЛИЕЙ АДЕКВАТНЫМИ ДОЗАМИ КОНЦЕНТРАТОВ СВЕРТЫВАНИЯ КРОВИ И ВОЗМОЖНОСТЬ ВЫБОРА ПРЕПАРАТА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7614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813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Roboto</vt:lpstr>
      <vt:lpstr>Times New Roman</vt:lpstr>
      <vt:lpstr>Тема Office</vt:lpstr>
      <vt:lpstr>Гемофилия – «царская болезнь»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Гемофилия – «царская болезнь»</dc:title>
  <dc:creator>Admin</dc:creator>
  <cp:lastModifiedBy>User</cp:lastModifiedBy>
  <cp:revision>11</cp:revision>
  <dcterms:created xsi:type="dcterms:W3CDTF">2021-05-03T13:59:52Z</dcterms:created>
  <dcterms:modified xsi:type="dcterms:W3CDTF">2024-04-18T07:32:04Z</dcterms:modified>
</cp:coreProperties>
</file>